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07"/>
  </p:notesMasterIdLst>
  <p:sldIdLst>
    <p:sldId id="256" r:id="rId2"/>
    <p:sldId id="257" r:id="rId3"/>
    <p:sldId id="404" r:id="rId4"/>
    <p:sldId id="443" r:id="rId5"/>
    <p:sldId id="445" r:id="rId6"/>
    <p:sldId id="474" r:id="rId7"/>
    <p:sldId id="447" r:id="rId8"/>
    <p:sldId id="475" r:id="rId9"/>
    <p:sldId id="476" r:id="rId10"/>
    <p:sldId id="477" r:id="rId11"/>
    <p:sldId id="478" r:id="rId12"/>
    <p:sldId id="479" r:id="rId13"/>
    <p:sldId id="490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441" r:id="rId34"/>
    <p:sldId id="455" r:id="rId35"/>
    <p:sldId id="456" r:id="rId36"/>
    <p:sldId id="500" r:id="rId37"/>
    <p:sldId id="457" r:id="rId38"/>
    <p:sldId id="458" r:id="rId39"/>
    <p:sldId id="460" r:id="rId40"/>
    <p:sldId id="461" r:id="rId41"/>
    <p:sldId id="462" r:id="rId42"/>
    <p:sldId id="464" r:id="rId43"/>
    <p:sldId id="465" r:id="rId44"/>
    <p:sldId id="466" r:id="rId45"/>
    <p:sldId id="501" r:id="rId46"/>
    <p:sldId id="502" r:id="rId47"/>
    <p:sldId id="503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5" r:id="rId59"/>
    <p:sldId id="516" r:id="rId60"/>
    <p:sldId id="517" r:id="rId61"/>
    <p:sldId id="518" r:id="rId62"/>
    <p:sldId id="519" r:id="rId63"/>
    <p:sldId id="520" r:id="rId64"/>
    <p:sldId id="521" r:id="rId65"/>
    <p:sldId id="522" r:id="rId66"/>
    <p:sldId id="523" r:id="rId67"/>
    <p:sldId id="524" r:id="rId68"/>
    <p:sldId id="525" r:id="rId69"/>
    <p:sldId id="526" r:id="rId70"/>
    <p:sldId id="514" r:id="rId71"/>
    <p:sldId id="557" r:id="rId72"/>
    <p:sldId id="558" r:id="rId73"/>
    <p:sldId id="442" r:id="rId74"/>
    <p:sldId id="527" r:id="rId75"/>
    <p:sldId id="528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39" r:id="rId87"/>
    <p:sldId id="540" r:id="rId88"/>
    <p:sldId id="541" r:id="rId89"/>
    <p:sldId id="542" r:id="rId90"/>
    <p:sldId id="543" r:id="rId91"/>
    <p:sldId id="544" r:id="rId92"/>
    <p:sldId id="545" r:id="rId93"/>
    <p:sldId id="546" r:id="rId94"/>
    <p:sldId id="547" r:id="rId95"/>
    <p:sldId id="548" r:id="rId96"/>
    <p:sldId id="549" r:id="rId97"/>
    <p:sldId id="550" r:id="rId98"/>
    <p:sldId id="551" r:id="rId99"/>
    <p:sldId id="552" r:id="rId100"/>
    <p:sldId id="553" r:id="rId101"/>
    <p:sldId id="554" r:id="rId102"/>
    <p:sldId id="555" r:id="rId103"/>
    <p:sldId id="556" r:id="rId104"/>
    <p:sldId id="559" r:id="rId105"/>
    <p:sldId id="440" r:id="rId106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最短路径问题" id="{665F3F95-5EA7-4AF5-BA73-0135B0802043}">
          <p14:sldIdLst>
            <p14:sldId id="404"/>
            <p14:sldId id="443"/>
            <p14:sldId id="445"/>
            <p14:sldId id="474"/>
            <p14:sldId id="447"/>
            <p14:sldId id="475"/>
            <p14:sldId id="476"/>
            <p14:sldId id="477"/>
            <p14:sldId id="478"/>
            <p14:sldId id="479"/>
            <p14:sldId id="490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Dijkstra算法" id="{8938C852-5B01-43BA-AFCA-18C97042BFEE}">
          <p14:sldIdLst>
            <p14:sldId id="441"/>
            <p14:sldId id="455"/>
            <p14:sldId id="456"/>
            <p14:sldId id="500"/>
            <p14:sldId id="457"/>
            <p14:sldId id="458"/>
            <p14:sldId id="460"/>
            <p14:sldId id="461"/>
            <p14:sldId id="462"/>
            <p14:sldId id="464"/>
            <p14:sldId id="465"/>
            <p14:sldId id="466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14"/>
            <p14:sldId id="557"/>
            <p14:sldId id="558"/>
          </p14:sldIdLst>
        </p14:section>
        <p14:section name="Floyd算法" id="{E74FB8CB-4353-41A3-BA14-5F127A55360B}">
          <p14:sldIdLst>
            <p14:sldId id="442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EA2042"/>
    <a:srgbClr val="00FF00"/>
    <a:srgbClr val="030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7" autoAdjust="0"/>
    <p:restoredTop sz="80719" autoAdjust="0"/>
  </p:normalViewPr>
  <p:slideViewPr>
    <p:cSldViewPr>
      <p:cViewPr varScale="1">
        <p:scale>
          <a:sx n="62" d="100"/>
          <a:sy n="62" d="100"/>
        </p:scale>
        <p:origin x="43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3476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4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8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itchFamily="34" charset="0"/>
              </a:rPr>
              <a:pPr/>
              <a:t>1</a:t>
            </a:fld>
            <a:endParaRPr lang="en-US" altLang="zh-CN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34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6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图的广度优先算法代码，在此基础上修订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711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</a:p>
          <a:p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不对，当最短路径发生更改时，</a:t>
            </a:r>
            <a:r>
              <a:rPr lang="en-US" altLang="zh-CN" dirty="0"/>
              <a:t>path(k-1)</a:t>
            </a:r>
            <a:r>
              <a:rPr lang="zh-CN" altLang="en-US" dirty="0"/>
              <a:t>就不是</a:t>
            </a:r>
            <a:r>
              <a:rPr lang="en-US" altLang="zh-CN" dirty="0"/>
              <a:t>path</a:t>
            </a:r>
            <a:r>
              <a:rPr lang="zh-CN" altLang="en-US" dirty="0"/>
              <a:t>（</a:t>
            </a:r>
            <a:r>
              <a:rPr lang="en-US" altLang="zh-CN" dirty="0"/>
              <a:t>k</a:t>
            </a:r>
            <a:r>
              <a:rPr lang="zh-CN" altLang="en-US"/>
              <a:t>）的子集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668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1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62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92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3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2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23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2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1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>
            <a:spLocks/>
          </p:cNvSpPr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不带权图的单源最短路径问题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345528"/>
            <a:ext cx="5080000" cy="3233743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383264"/>
            <a:ext cx="5080000" cy="31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143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用于带负值权图的</a:t>
            </a:r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3976" y="1556792"/>
            <a:ext cx="1009044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5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算法的局限性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717" y="1916833"/>
            <a:ext cx="11154966" cy="40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144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858" y="1447800"/>
            <a:ext cx="97406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275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Floyd</a:t>
            </a:r>
            <a:r>
              <a:rPr lang="zh-CN" altLang="en-US" dirty="0"/>
              <a:t>算法求下图各顶点间的最小路径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75" y="2708920"/>
            <a:ext cx="637305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以下叙述中，正确的是（）。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最短路径一定是简单路径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Dijkstra</a:t>
            </a:r>
            <a:r>
              <a:rPr lang="zh-CN" altLang="en-US" dirty="0"/>
              <a:t>算法不合适求有回路的带权图的最短路径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Dijkstra</a:t>
            </a:r>
            <a:r>
              <a:rPr lang="zh-CN" altLang="en-US" dirty="0"/>
              <a:t>算法不合适求任意两个顶点的最短路径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Floyd</a:t>
            </a:r>
            <a:r>
              <a:rPr lang="zh-CN" altLang="en-US" dirty="0"/>
              <a:t>算法求两个顶点的最短路径时，</a:t>
            </a:r>
            <a:r>
              <a:rPr lang="en-US" altLang="zh-CN" dirty="0"/>
              <a:t>path</a:t>
            </a:r>
            <a:r>
              <a:rPr lang="en-US" altLang="zh-CN" baseline="-25000" dirty="0"/>
              <a:t>k-1</a:t>
            </a:r>
            <a:r>
              <a:rPr lang="zh-CN" altLang="en-US" dirty="0"/>
              <a:t>一定是</a:t>
            </a:r>
            <a:r>
              <a:rPr lang="en-US" altLang="zh-CN" dirty="0"/>
              <a:t>path</a:t>
            </a:r>
            <a:r>
              <a:rPr lang="en-US" altLang="zh-CN" baseline="-25000" dirty="0"/>
              <a:t>k</a:t>
            </a:r>
            <a:r>
              <a:rPr lang="zh-CN" altLang="en-US" dirty="0"/>
              <a:t>的子集</a:t>
            </a:r>
          </a:p>
        </p:txBody>
      </p:sp>
    </p:spTree>
    <p:extLst>
      <p:ext uri="{BB962C8B-B14F-4D97-AF65-F5344CB8AC3E}">
        <p14:creationId xmlns:p14="http://schemas.microsoft.com/office/powerpoint/2010/main" val="18455231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93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不带权图的单源最短路径问题</a:t>
            </a:r>
          </a:p>
        </p:txBody>
      </p:sp>
      <p:pic>
        <p:nvPicPr>
          <p:cNvPr id="42" name="内容占位符 4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328" y="2163924"/>
            <a:ext cx="5541744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1532" y="1447800"/>
            <a:ext cx="923533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8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1159" y="1556792"/>
            <a:ext cx="961608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8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5488" y="1556792"/>
            <a:ext cx="964742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4845" y="1556792"/>
            <a:ext cx="962871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2532" y="1556792"/>
            <a:ext cx="953333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8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033" y="1556792"/>
            <a:ext cx="955233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5374" y="1556792"/>
            <a:ext cx="964765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1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2849" y="1556792"/>
            <a:ext cx="955270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5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82959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8480" y="1556792"/>
            <a:ext cx="942144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0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984" y="1556792"/>
            <a:ext cx="962243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1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5256" y="1556792"/>
            <a:ext cx="964788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2746" y="1556792"/>
            <a:ext cx="979290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4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5035" y="1556792"/>
            <a:ext cx="950833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534501"/>
            <a:ext cx="9623424" cy="48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7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5186" y="1556792"/>
            <a:ext cx="950802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4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1648" y="1556792"/>
            <a:ext cx="966692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763" y="1556792"/>
            <a:ext cx="955887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4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817" y="1556792"/>
            <a:ext cx="966076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1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最短路径问题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912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2357" y="1556792"/>
            <a:ext cx="953368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不带权图的单源最短路径算法实现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2298" y="1556792"/>
            <a:ext cx="953380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052736"/>
            <a:ext cx="10972800" cy="59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45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165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带权图的单源最短路径问题</a:t>
            </a:r>
            <a:endParaRPr lang="en-US" altLang="zh-CN" dirty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不再能用广度优先遍历算法</a:t>
            </a:r>
            <a:endParaRPr lang="en-US" altLang="zh-CN" dirty="0"/>
          </a:p>
          <a:p>
            <a:pPr lvl="1"/>
            <a:r>
              <a:rPr lang="en-US" altLang="zh-CN" dirty="0" err="1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到</a:t>
            </a:r>
            <a:r>
              <a:rPr lang="en-US" altLang="zh-CN" dirty="0"/>
              <a:t>A</a:t>
            </a:r>
            <a:r>
              <a:rPr lang="zh-CN" altLang="en-US" dirty="0"/>
              <a:t>的最短路径长度为</a:t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>
                <a:sym typeface="Wingdings" panose="05000000000000000000" pitchFamily="2" charset="2"/>
              </a:rPr>
              <a:t>A (cost =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9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从</a:t>
            </a:r>
            <a:r>
              <a:rPr lang="en-US" altLang="zh-CN" dirty="0">
                <a:sym typeface="Wingdings" panose="05000000000000000000" pitchFamily="2" charset="2"/>
              </a:rPr>
              <a:t>C</a:t>
            </a:r>
            <a:r>
              <a:rPr lang="zh-CN" altLang="en-US" dirty="0">
                <a:sym typeface="Wingdings" panose="05000000000000000000" pitchFamily="2" charset="2"/>
              </a:rPr>
              <a:t>到</a:t>
            </a:r>
            <a:r>
              <a:rPr lang="en-US" altLang="zh-CN" dirty="0">
                <a:sym typeface="Wingdings" panose="05000000000000000000" pitchFamily="2" charset="2"/>
              </a:rPr>
              <a:t>A</a:t>
            </a:r>
            <a:r>
              <a:rPr lang="zh-CN" altLang="en-US" dirty="0">
                <a:sym typeface="Wingdings" panose="05000000000000000000" pitchFamily="2" charset="2"/>
              </a:rPr>
              <a:t>的路径最小权值为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en-US" altLang="zh-CN" dirty="0">
                <a:sym typeface="Wingdings" panose="05000000000000000000" pitchFamily="2" charset="2"/>
              </a:rPr>
              <a:t>Path = CEDA</a:t>
            </a:r>
            <a:br>
              <a:rPr lang="en-US" altLang="zh-CN" dirty="0">
                <a:sym typeface="Wingdings" panose="05000000000000000000" pitchFamily="2" charset="2"/>
              </a:rPr>
            </a:br>
            <a:r>
              <a:rPr lang="en-US" altLang="zh-CN" dirty="0">
                <a:sym typeface="Wingdings" panose="05000000000000000000" pitchFamily="2" charset="2"/>
              </a:rPr>
              <a:t>(cost =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8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en-US" altLang="zh-CN" dirty="0"/>
          </a:p>
          <a:p>
            <a:pPr eaLnBrk="1" hangingPunct="1"/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425108"/>
            <a:ext cx="5080000" cy="30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Edsger</a:t>
            </a:r>
            <a:r>
              <a:rPr lang="en-US" altLang="zh-CN" dirty="0"/>
              <a:t> </a:t>
            </a:r>
            <a:r>
              <a:rPr lang="en-US" altLang="zh-CN" dirty="0" err="1"/>
              <a:t>Wybe</a:t>
            </a:r>
            <a:r>
              <a:rPr lang="en-US" altLang="zh-CN" dirty="0"/>
              <a:t> </a:t>
            </a:r>
            <a:r>
              <a:rPr lang="en-US" altLang="zh-CN" dirty="0" err="1"/>
              <a:t>Dijkstra</a:t>
            </a:r>
            <a:endParaRPr lang="en-US" altLang="zh-CN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648" y="1447800"/>
            <a:ext cx="960910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2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解决最短路径问题的经典算法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不能解决带负权值的最短路径问题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属于</a:t>
            </a:r>
            <a:r>
              <a:rPr lang="en-US" altLang="zh-CN" dirty="0"/>
              <a:t>"</a:t>
            </a:r>
            <a:r>
              <a:rPr lang="zh-CN" altLang="en-US" dirty="0"/>
              <a:t>贪心</a:t>
            </a:r>
            <a:r>
              <a:rPr lang="en-US" altLang="zh-CN" dirty="0"/>
              <a:t>" (Greedy)</a:t>
            </a:r>
            <a:r>
              <a:rPr lang="zh-CN" altLang="en-US" dirty="0"/>
              <a:t>算法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247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算法基本思想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保存所有顶点到初始顶点</a:t>
            </a:r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的路径最小权值，然后标记值最小的顶点，同时修改未标记过顶点的最小权值，直至所有顶点都被标记过</a:t>
            </a:r>
          </a:p>
          <a:p>
            <a:pPr lvl="1" eaLnBrk="1" hangingPunct="1"/>
            <a:r>
              <a:rPr lang="zh-CN" altLang="en-US" dirty="0"/>
              <a:t>在标记过程中，最小权值是这么定义的：设</a:t>
            </a:r>
            <a:r>
              <a:rPr lang="en-US" altLang="zh-CN" dirty="0"/>
              <a:t>U</a:t>
            </a:r>
            <a:r>
              <a:rPr lang="zh-CN" altLang="en-US" dirty="0"/>
              <a:t>已标记过的顶点集合，对于</a:t>
            </a:r>
            <a:r>
              <a:rPr lang="en-US" altLang="zh-CN" dirty="0"/>
              <a:t>U</a:t>
            </a:r>
            <a:r>
              <a:rPr lang="zh-CN" altLang="en-US" dirty="0"/>
              <a:t>中顶点，其值即为标记时的值；对于</a:t>
            </a:r>
            <a:r>
              <a:rPr lang="en-US" altLang="zh-CN" dirty="0"/>
              <a:t>V-U</a:t>
            </a:r>
            <a:r>
              <a:rPr lang="zh-CN" altLang="en-US" dirty="0"/>
              <a:t>中顶点</a:t>
            </a:r>
            <a:r>
              <a:rPr lang="en-US" altLang="zh-CN" dirty="0"/>
              <a:t>w</a:t>
            </a:r>
            <a:r>
              <a:rPr lang="zh-CN" altLang="en-US" dirty="0"/>
              <a:t>，若存在边</a:t>
            </a:r>
            <a:r>
              <a:rPr lang="en-US" altLang="zh-CN" dirty="0"/>
              <a:t>(</a:t>
            </a:r>
            <a:r>
              <a:rPr lang="en-US" altLang="zh-CN" dirty="0" err="1"/>
              <a:t>v,w</a:t>
            </a:r>
            <a:r>
              <a:rPr lang="en-US" altLang="zh-CN" dirty="0"/>
              <a:t>)</a:t>
            </a:r>
            <a:r>
              <a:rPr lang="zh-CN" altLang="en-US" dirty="0"/>
              <a:t>满足条件</a:t>
            </a:r>
            <a:r>
              <a:rPr lang="en-US" altLang="zh-CN" dirty="0" err="1"/>
              <a:t>v</a:t>
            </a:r>
            <a:r>
              <a:rPr lang="en-US" altLang="zh-CN" dirty="0" err="1">
                <a:sym typeface="Symbol" panose="05050102010706020507" pitchFamily="18" charset="2"/>
              </a:rPr>
              <a:t>U</a:t>
            </a:r>
            <a:r>
              <a:rPr lang="zh-CN" altLang="en-US" dirty="0">
                <a:sym typeface="Symbol" panose="05050102010706020507" pitchFamily="18" charset="2"/>
              </a:rPr>
              <a:t>，</a:t>
            </a:r>
            <a:r>
              <a:rPr lang="en-US" altLang="zh-CN" dirty="0" err="1">
                <a:sym typeface="Symbol" panose="05050102010706020507" pitchFamily="18" charset="2"/>
              </a:rPr>
              <a:t>wV-U</a:t>
            </a:r>
            <a:r>
              <a:rPr lang="zh-CN" altLang="en-US" dirty="0">
                <a:sym typeface="Symbol" panose="05050102010706020507" pitchFamily="18" charset="2"/>
              </a:rPr>
              <a:t>，则其值为</a:t>
            </a:r>
            <a:r>
              <a:rPr lang="zh-CN" altLang="en-US" dirty="0"/>
              <a:t>边</a:t>
            </a:r>
            <a:r>
              <a:rPr lang="en-US" altLang="zh-CN" dirty="0"/>
              <a:t>(</a:t>
            </a:r>
            <a:r>
              <a:rPr lang="en-US" altLang="zh-CN" dirty="0" err="1"/>
              <a:t>v,w</a:t>
            </a:r>
            <a:r>
              <a:rPr lang="en-US" altLang="zh-CN" dirty="0"/>
              <a:t>)</a:t>
            </a:r>
            <a:r>
              <a:rPr lang="zh-CN" altLang="en-US" dirty="0"/>
              <a:t>的权值；否则其权值为</a:t>
            </a:r>
            <a:r>
              <a:rPr lang="zh-CN" altLang="en-US" dirty="0">
                <a:latin typeface="宋体" panose="02010600030101010101" pitchFamily="2" charset="-122"/>
              </a:rPr>
              <a:t>∞</a:t>
            </a:r>
            <a:endParaRPr lang="en-US" altLang="zh-CN" dirty="0">
              <a:latin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正确性证明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仿</a:t>
            </a:r>
            <a:r>
              <a:rPr lang="en-US" altLang="zh-CN" dirty="0"/>
              <a:t>Prim</a:t>
            </a:r>
            <a:r>
              <a:rPr lang="zh-CN" altLang="en-US" dirty="0"/>
              <a:t>算法，用反证法</a:t>
            </a:r>
          </a:p>
          <a:p>
            <a:pPr eaLnBrk="1" hangingPunct="1"/>
            <a:endParaRPr lang="zh-CN" altLang="en-US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53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</a:t>
            </a:r>
            <a:endParaRPr lang="en-US" altLang="zh-CN" dirty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5440" y="1905000"/>
            <a:ext cx="10363200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设有带权有向图</a:t>
            </a:r>
            <a:r>
              <a:rPr lang="en-US" altLang="zh-CN" dirty="0"/>
              <a:t>G=(V,E)</a:t>
            </a:r>
            <a:r>
              <a:rPr lang="zh-CN" altLang="en-US" dirty="0"/>
              <a:t>；</a:t>
            </a:r>
            <a:r>
              <a:rPr lang="en-US" altLang="zh-CN" dirty="0"/>
              <a:t>U</a:t>
            </a:r>
            <a:r>
              <a:rPr lang="zh-CN" altLang="en-US" dirty="0"/>
              <a:t>已标记过的顶点集合，初始时</a:t>
            </a:r>
            <a:r>
              <a:rPr lang="en-US" altLang="zh-CN" dirty="0"/>
              <a:t>U={v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，这里</a:t>
            </a:r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为起始顶点；</a:t>
            </a:r>
            <a:r>
              <a:rPr lang="en-US" altLang="zh-CN" dirty="0"/>
              <a:t>C</a:t>
            </a:r>
            <a:r>
              <a:rPr lang="zh-CN" altLang="en-US" dirty="0"/>
              <a:t>为到</a:t>
            </a:r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到图中所有其他顶点的路径权值集合，初始时</a:t>
            </a:r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，若存在边</a:t>
            </a:r>
            <a:r>
              <a:rPr lang="en-US" altLang="zh-CN" dirty="0"/>
              <a:t>(v</a:t>
            </a:r>
            <a:r>
              <a:rPr lang="en-US" altLang="zh-CN" baseline="-25000" dirty="0"/>
              <a:t>0</a:t>
            </a:r>
            <a:r>
              <a:rPr lang="en-US" altLang="zh-CN" dirty="0"/>
              <a:t>,w)</a:t>
            </a:r>
            <a:r>
              <a:rPr lang="zh-CN" altLang="en-US" dirty="0"/>
              <a:t>，则顶点</a:t>
            </a:r>
            <a:r>
              <a:rPr lang="en-US" altLang="zh-CN" dirty="0"/>
              <a:t>w</a:t>
            </a:r>
            <a:r>
              <a:rPr lang="zh-CN" altLang="en-US" dirty="0"/>
              <a:t>的值为边</a:t>
            </a:r>
            <a:r>
              <a:rPr lang="en-US" altLang="zh-CN" dirty="0"/>
              <a:t>(v</a:t>
            </a:r>
            <a:r>
              <a:rPr lang="en-US" altLang="zh-CN" baseline="-25000" dirty="0"/>
              <a:t>0</a:t>
            </a:r>
            <a:r>
              <a:rPr lang="en-US" altLang="zh-CN" dirty="0"/>
              <a:t>,w)</a:t>
            </a:r>
            <a:r>
              <a:rPr lang="zh-CN" altLang="en-US" dirty="0"/>
              <a:t>的权，否则</a:t>
            </a:r>
            <a:r>
              <a:rPr lang="en-US" altLang="zh-CN" dirty="0"/>
              <a:t>w</a:t>
            </a:r>
            <a:r>
              <a:rPr lang="zh-CN" altLang="en-US" dirty="0"/>
              <a:t>的值为</a:t>
            </a:r>
            <a:r>
              <a:rPr lang="zh-CN" altLang="en-US" dirty="0">
                <a:latin typeface="宋体" panose="02010600030101010101" pitchFamily="2" charset="-122"/>
              </a:rPr>
              <a:t>∞</a:t>
            </a:r>
          </a:p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若</a:t>
            </a:r>
            <a:r>
              <a:rPr lang="en-US" altLang="zh-CN" dirty="0"/>
              <a:t>U=V</a:t>
            </a:r>
            <a:r>
              <a:rPr lang="zh-CN" altLang="en-US" dirty="0"/>
              <a:t>，算法结束；否则，考察</a:t>
            </a:r>
            <a:r>
              <a:rPr lang="en-US" altLang="zh-CN" dirty="0"/>
              <a:t>E</a:t>
            </a:r>
            <a:r>
              <a:rPr lang="zh-CN" altLang="en-US" dirty="0"/>
              <a:t>中所有满足</a:t>
            </a:r>
            <a:r>
              <a:rPr lang="en-US" altLang="zh-CN" dirty="0" err="1"/>
              <a:t>v</a:t>
            </a:r>
            <a:r>
              <a:rPr lang="en-US" altLang="zh-CN" dirty="0" err="1">
                <a:sym typeface="Symbol" panose="05050102010706020507" pitchFamily="18" charset="2"/>
              </a:rPr>
              <a:t>U</a:t>
            </a:r>
            <a:r>
              <a:rPr lang="en-US" altLang="zh-CN" dirty="0">
                <a:sym typeface="Symbol" panose="05050102010706020507" pitchFamily="18" charset="2"/>
              </a:rPr>
              <a:t>,</a:t>
            </a:r>
            <a:r>
              <a:rPr lang="zh-CN" altLang="en-US" dirty="0">
                <a:sym typeface="Symbol" panose="05050102010706020507" pitchFamily="18" charset="2"/>
              </a:rPr>
              <a:t>，</a:t>
            </a:r>
            <a:r>
              <a:rPr lang="en-US" altLang="zh-CN" dirty="0" err="1">
                <a:sym typeface="Symbol" panose="05050102010706020507" pitchFamily="18" charset="2"/>
              </a:rPr>
              <a:t>wV-U</a:t>
            </a:r>
            <a:r>
              <a:rPr lang="zh-CN" altLang="en-US" dirty="0">
                <a:sym typeface="Symbol" panose="05050102010706020507" pitchFamily="18" charset="2"/>
              </a:rPr>
              <a:t>的</a:t>
            </a:r>
            <a:r>
              <a:rPr lang="zh-CN" altLang="en-US" dirty="0"/>
              <a:t>边</a:t>
            </a:r>
            <a:r>
              <a:rPr lang="en-US" altLang="zh-CN" dirty="0"/>
              <a:t>(</a:t>
            </a:r>
            <a:r>
              <a:rPr lang="en-US" altLang="zh-CN" dirty="0" err="1"/>
              <a:t>v,w</a:t>
            </a:r>
            <a:r>
              <a:rPr lang="en-US" altLang="zh-CN" dirty="0"/>
              <a:t>),</a:t>
            </a:r>
            <a:r>
              <a:rPr lang="zh-CN" altLang="en-US" dirty="0"/>
              <a:t>，取其中权值最小的边</a:t>
            </a:r>
            <a:r>
              <a:rPr lang="en-US" altLang="zh-CN" dirty="0"/>
              <a:t>(</a:t>
            </a:r>
            <a:r>
              <a:rPr lang="en-US" altLang="zh-CN" dirty="0" err="1"/>
              <a:t>v‘,w</a:t>
            </a:r>
            <a:r>
              <a:rPr lang="en-US" altLang="zh-CN" dirty="0"/>
              <a:t>’)</a:t>
            </a:r>
            <a:r>
              <a:rPr lang="zh-CN" altLang="en-US" dirty="0"/>
              <a:t>，然后将顶点</a:t>
            </a:r>
            <a:r>
              <a:rPr lang="en-US" altLang="zh-CN" dirty="0"/>
              <a:t>w'</a:t>
            </a:r>
            <a:r>
              <a:rPr lang="zh-CN" altLang="en-US" dirty="0"/>
              <a:t>加入</a:t>
            </a:r>
            <a:r>
              <a:rPr lang="en-US" altLang="zh-CN" dirty="0"/>
              <a:t>U</a:t>
            </a:r>
          </a:p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zh-CN" altLang="en-US" dirty="0"/>
              <a:t>置顶点</a:t>
            </a:r>
            <a:r>
              <a:rPr lang="en-US" altLang="zh-CN" dirty="0"/>
              <a:t>w'</a:t>
            </a:r>
            <a:r>
              <a:rPr lang="zh-CN" altLang="en-US" dirty="0"/>
              <a:t>的权值即为</a:t>
            </a:r>
            <a:r>
              <a:rPr lang="en-US" altLang="zh-CN" dirty="0"/>
              <a:t>Cost(v’)+Cost((</a:t>
            </a:r>
            <a:r>
              <a:rPr lang="en-US" altLang="zh-CN" dirty="0" err="1"/>
              <a:t>v',w</a:t>
            </a:r>
            <a:r>
              <a:rPr lang="en-US" altLang="zh-CN" dirty="0"/>
              <a:t>’))</a:t>
            </a:r>
            <a:r>
              <a:rPr lang="zh-CN" altLang="en-US" dirty="0"/>
              <a:t>，同时修改所有在</a:t>
            </a:r>
            <a:r>
              <a:rPr lang="en-US" altLang="zh-CN" dirty="0"/>
              <a:t>V-U-{w'}</a:t>
            </a:r>
            <a:r>
              <a:rPr lang="zh-CN" altLang="en-US" dirty="0"/>
              <a:t>中的顶点的最小权值，转</a:t>
            </a:r>
            <a:r>
              <a:rPr lang="en-US" altLang="zh-C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4012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算法实例</a:t>
            </a:r>
            <a:endParaRPr lang="en-US" altLang="zh-CN" dirty="0"/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4876800" y="2732088"/>
            <a:ext cx="457200" cy="4572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6934200" y="5018088"/>
            <a:ext cx="457200" cy="457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7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4876800" y="5018088"/>
            <a:ext cx="457200" cy="457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6</a:t>
            </a:r>
          </a:p>
        </p:txBody>
      </p:sp>
      <p:cxnSp>
        <p:nvCxnSpPr>
          <p:cNvPr id="47111" name="AutoShape 7"/>
          <p:cNvCxnSpPr>
            <a:cxnSpLocks noChangeShapeType="1"/>
            <a:stCxn id="47109" idx="2"/>
            <a:endCxn id="47110" idx="6"/>
          </p:cNvCxnSpPr>
          <p:nvPr/>
        </p:nvCxnSpPr>
        <p:spPr bwMode="auto">
          <a:xfrm flipH="1">
            <a:off x="5334000" y="5246688"/>
            <a:ext cx="1600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2" name="AutoShape 8"/>
          <p:cNvCxnSpPr>
            <a:cxnSpLocks noChangeShapeType="1"/>
            <a:stCxn id="47124" idx="2"/>
            <a:endCxn id="47121" idx="6"/>
          </p:cNvCxnSpPr>
          <p:nvPr/>
        </p:nvCxnSpPr>
        <p:spPr bwMode="auto">
          <a:xfrm flipH="1">
            <a:off x="4343400" y="4103688"/>
            <a:ext cx="1600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3" name="AutoShape 9"/>
          <p:cNvCxnSpPr>
            <a:cxnSpLocks noChangeShapeType="1"/>
            <a:stCxn id="47108" idx="6"/>
            <a:endCxn id="47114" idx="2"/>
          </p:cNvCxnSpPr>
          <p:nvPr/>
        </p:nvCxnSpPr>
        <p:spPr bwMode="auto">
          <a:xfrm>
            <a:off x="5334000" y="2960688"/>
            <a:ext cx="16002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6934200" y="2732088"/>
            <a:ext cx="457200" cy="457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7115" name="Oval 11"/>
          <p:cNvSpPr>
            <a:spLocks noChangeArrowheads="1"/>
          </p:cNvSpPr>
          <p:nvPr/>
        </p:nvSpPr>
        <p:spPr bwMode="auto">
          <a:xfrm>
            <a:off x="7848600" y="3875088"/>
            <a:ext cx="457200" cy="457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5</a:t>
            </a:r>
          </a:p>
        </p:txBody>
      </p:sp>
      <p:cxnSp>
        <p:nvCxnSpPr>
          <p:cNvPr id="47116" name="AutoShape 12"/>
          <p:cNvCxnSpPr>
            <a:cxnSpLocks noChangeShapeType="1"/>
            <a:stCxn id="47115" idx="2"/>
            <a:endCxn id="47124" idx="6"/>
          </p:cNvCxnSpPr>
          <p:nvPr/>
        </p:nvCxnSpPr>
        <p:spPr bwMode="auto">
          <a:xfrm flipH="1">
            <a:off x="6400800" y="4103688"/>
            <a:ext cx="144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7" name="AutoShape 13"/>
          <p:cNvCxnSpPr>
            <a:cxnSpLocks noChangeShapeType="1"/>
            <a:stCxn id="47115" idx="1"/>
            <a:endCxn id="47114" idx="5"/>
          </p:cNvCxnSpPr>
          <p:nvPr/>
        </p:nvCxnSpPr>
        <p:spPr bwMode="auto">
          <a:xfrm flipH="1" flipV="1">
            <a:off x="7324725" y="3122613"/>
            <a:ext cx="5905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8" name="AutoShape 14"/>
          <p:cNvCxnSpPr>
            <a:cxnSpLocks noChangeShapeType="1"/>
            <a:stCxn id="47109" idx="7"/>
            <a:endCxn id="47115" idx="3"/>
          </p:cNvCxnSpPr>
          <p:nvPr/>
        </p:nvCxnSpPr>
        <p:spPr bwMode="auto">
          <a:xfrm flipV="1">
            <a:off x="7324725" y="4265613"/>
            <a:ext cx="5905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9" name="AutoShape 15"/>
          <p:cNvCxnSpPr>
            <a:cxnSpLocks noChangeShapeType="1"/>
            <a:stCxn id="47108" idx="5"/>
            <a:endCxn id="47124" idx="1"/>
          </p:cNvCxnSpPr>
          <p:nvPr/>
        </p:nvCxnSpPr>
        <p:spPr bwMode="auto">
          <a:xfrm>
            <a:off x="5267325" y="3122613"/>
            <a:ext cx="7429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20" name="AutoShape 16"/>
          <p:cNvCxnSpPr>
            <a:cxnSpLocks noChangeShapeType="1"/>
            <a:stCxn id="47114" idx="3"/>
            <a:endCxn id="47124" idx="7"/>
          </p:cNvCxnSpPr>
          <p:nvPr/>
        </p:nvCxnSpPr>
        <p:spPr bwMode="auto">
          <a:xfrm flipH="1">
            <a:off x="6334125" y="3122613"/>
            <a:ext cx="6667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21" name="Oval 17"/>
          <p:cNvSpPr>
            <a:spLocks noChangeArrowheads="1"/>
          </p:cNvSpPr>
          <p:nvPr/>
        </p:nvSpPr>
        <p:spPr bwMode="auto">
          <a:xfrm>
            <a:off x="3886200" y="3875088"/>
            <a:ext cx="457200" cy="457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</a:p>
        </p:txBody>
      </p:sp>
      <p:cxnSp>
        <p:nvCxnSpPr>
          <p:cNvPr id="47122" name="AutoShape 18"/>
          <p:cNvCxnSpPr>
            <a:cxnSpLocks noChangeShapeType="1"/>
            <a:stCxn id="47121" idx="7"/>
            <a:endCxn id="47108" idx="3"/>
          </p:cNvCxnSpPr>
          <p:nvPr/>
        </p:nvCxnSpPr>
        <p:spPr bwMode="auto">
          <a:xfrm flipV="1">
            <a:off x="4276725" y="3122613"/>
            <a:ext cx="6667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23" name="AutoShape 19"/>
          <p:cNvCxnSpPr>
            <a:cxnSpLocks noChangeShapeType="1"/>
            <a:stCxn id="47110" idx="1"/>
            <a:endCxn id="47121" idx="5"/>
          </p:cNvCxnSpPr>
          <p:nvPr/>
        </p:nvCxnSpPr>
        <p:spPr bwMode="auto">
          <a:xfrm flipH="1" flipV="1">
            <a:off x="4276725" y="4265613"/>
            <a:ext cx="6667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5943600" y="3875088"/>
            <a:ext cx="457200" cy="457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 New Roman" panose="02020603050405020304" pitchFamily="18" charset="0"/>
              </a:rPr>
              <a:t>v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</a:p>
        </p:txBody>
      </p:sp>
      <p:cxnSp>
        <p:nvCxnSpPr>
          <p:cNvPr id="47125" name="AutoShape 21"/>
          <p:cNvCxnSpPr>
            <a:cxnSpLocks noChangeShapeType="1"/>
            <a:stCxn id="47109" idx="1"/>
            <a:endCxn id="47124" idx="5"/>
          </p:cNvCxnSpPr>
          <p:nvPr/>
        </p:nvCxnSpPr>
        <p:spPr bwMode="auto">
          <a:xfrm flipH="1" flipV="1">
            <a:off x="6334125" y="4265613"/>
            <a:ext cx="6667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26" name="AutoShape 22"/>
          <p:cNvCxnSpPr>
            <a:cxnSpLocks noChangeShapeType="1"/>
            <a:stCxn id="47110" idx="7"/>
            <a:endCxn id="47124" idx="3"/>
          </p:cNvCxnSpPr>
          <p:nvPr/>
        </p:nvCxnSpPr>
        <p:spPr bwMode="auto">
          <a:xfrm flipV="1">
            <a:off x="5267325" y="4265613"/>
            <a:ext cx="742950" cy="819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4281489" y="337185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4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5591176" y="3357564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1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6019801" y="2732089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2</a:t>
            </a:r>
          </a:p>
        </p:txBody>
      </p:sp>
      <p:sp>
        <p:nvSpPr>
          <p:cNvPr id="47130" name="Text Box 26"/>
          <p:cNvSpPr txBox="1">
            <a:spLocks noChangeArrowheads="1"/>
          </p:cNvSpPr>
          <p:nvPr/>
        </p:nvSpPr>
        <p:spPr bwMode="auto">
          <a:xfrm>
            <a:off x="7497763" y="3357564"/>
            <a:ext cx="3683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10</a:t>
            </a:r>
          </a:p>
        </p:txBody>
      </p:sp>
      <p:sp>
        <p:nvSpPr>
          <p:cNvPr id="47131" name="Text Box 27"/>
          <p:cNvSpPr txBox="1">
            <a:spLocks noChangeArrowheads="1"/>
          </p:cNvSpPr>
          <p:nvPr/>
        </p:nvSpPr>
        <p:spPr bwMode="auto">
          <a:xfrm>
            <a:off x="6446839" y="3357564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3</a:t>
            </a:r>
          </a:p>
        </p:txBody>
      </p:sp>
      <p:sp>
        <p:nvSpPr>
          <p:cNvPr id="47132" name="Text Box 28"/>
          <p:cNvSpPr txBox="1">
            <a:spLocks noChangeArrowheads="1"/>
          </p:cNvSpPr>
          <p:nvPr/>
        </p:nvSpPr>
        <p:spPr bwMode="auto">
          <a:xfrm>
            <a:off x="7696201" y="451485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6</a:t>
            </a:r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6705601" y="451485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4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7010401" y="3875089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2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4953001" y="3875089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2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5410201" y="451485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8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4343401" y="4514850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5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6096001" y="5018089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b="1">
                <a:latin typeface="Courier New" panose="02070309020205020404" pitchFamily="49" charset="0"/>
              </a:rPr>
              <a:t>1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4953001" y="2320926"/>
            <a:ext cx="320675" cy="36671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7010401" y="2341563"/>
            <a:ext cx="3476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47141" name="Text Box 37"/>
          <p:cNvSpPr txBox="1">
            <a:spLocks noChangeArrowheads="1"/>
          </p:cNvSpPr>
          <p:nvPr/>
        </p:nvSpPr>
        <p:spPr bwMode="auto">
          <a:xfrm>
            <a:off x="3505201" y="3951288"/>
            <a:ext cx="3476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47142" name="Text Box 38"/>
          <p:cNvSpPr txBox="1">
            <a:spLocks noChangeArrowheads="1"/>
          </p:cNvSpPr>
          <p:nvPr/>
        </p:nvSpPr>
        <p:spPr bwMode="auto">
          <a:xfrm>
            <a:off x="8382001" y="3875088"/>
            <a:ext cx="3476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47143" name="Text Box 39"/>
          <p:cNvSpPr txBox="1">
            <a:spLocks noChangeArrowheads="1"/>
          </p:cNvSpPr>
          <p:nvPr/>
        </p:nvSpPr>
        <p:spPr bwMode="auto">
          <a:xfrm>
            <a:off x="6019801" y="4408488"/>
            <a:ext cx="3476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47144" name="Text Box 40"/>
          <p:cNvSpPr txBox="1">
            <a:spLocks noChangeArrowheads="1"/>
          </p:cNvSpPr>
          <p:nvPr/>
        </p:nvSpPr>
        <p:spPr bwMode="auto">
          <a:xfrm>
            <a:off x="4953001" y="5551488"/>
            <a:ext cx="3476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47145" name="Text Box 41"/>
          <p:cNvSpPr txBox="1">
            <a:spLocks noChangeArrowheads="1"/>
          </p:cNvSpPr>
          <p:nvPr/>
        </p:nvSpPr>
        <p:spPr bwMode="auto">
          <a:xfrm>
            <a:off x="7010401" y="5551488"/>
            <a:ext cx="347663" cy="366712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  <p:sp>
        <p:nvSpPr>
          <p:cNvPr id="47146" name="Text Box 42"/>
          <p:cNvSpPr txBox="1">
            <a:spLocks noChangeArrowheads="1"/>
          </p:cNvSpPr>
          <p:nvPr/>
        </p:nvSpPr>
        <p:spPr bwMode="auto">
          <a:xfrm>
            <a:off x="2362200" y="2419351"/>
            <a:ext cx="2133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/>
              <a:t>Cost(</a:t>
            </a:r>
            <a:r>
              <a:rPr lang="zh-CN" altLang="en-US" sz="2000"/>
              <a:t>起始顶点</a:t>
            </a:r>
            <a:r>
              <a:rPr lang="en-US" altLang="zh-CN" sz="2000"/>
              <a:t>)</a:t>
            </a:r>
          </a:p>
          <a:p>
            <a:pPr>
              <a:spcBef>
                <a:spcPct val="50000"/>
              </a:spcBef>
            </a:pPr>
            <a:r>
              <a:rPr lang="en-US" altLang="zh-CN" sz="2000"/>
              <a:t> = 0</a:t>
            </a: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>
            <a:off x="4572000" y="2655888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7848600" y="2427289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/>
              <a:t>Cost(</a:t>
            </a:r>
            <a:r>
              <a:rPr lang="zh-CN" altLang="en-US" sz="2000"/>
              <a:t>所有其他顶点</a:t>
            </a:r>
            <a:r>
              <a:rPr lang="en-US" altLang="zh-CN" sz="2000"/>
              <a:t>) = 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8616951" y="2781301"/>
            <a:ext cx="347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Courier New" panose="02070309020205020404" pitchFamily="49" charset="0"/>
                <a:sym typeface="Symbol" panose="05050102010706020507" pitchFamily="18" charset="2"/>
              </a:rPr>
              <a:t></a:t>
            </a:r>
            <a:endParaRPr lang="en-US" altLang="zh-CN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0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最短路径问题及相关概念</a:t>
            </a:r>
            <a:endParaRPr lang="en-US" altLang="zh-CN" dirty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问题的提出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旅游时最佳路径的选择（距离、价钱、时间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网络数据包传输的路由优化</a:t>
            </a:r>
          </a:p>
          <a:p>
            <a:pPr lvl="1" eaLnBrk="1" hangingPunct="1"/>
            <a:r>
              <a:rPr lang="en-US" altLang="zh-CN" dirty="0"/>
              <a:t>……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问题的解决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（边带权）有向图的最短路径问题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路径长度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Path Length</a:t>
            </a:r>
          </a:p>
          <a:p>
            <a:pPr lvl="1" eaLnBrk="1" hangingPunct="1"/>
            <a:r>
              <a:rPr lang="zh-CN" altLang="en-US" dirty="0"/>
              <a:t>构成路径的边的数目</a:t>
            </a:r>
          </a:p>
          <a:p>
            <a:pPr eaLnBrk="1" hangingPunct="1"/>
            <a:r>
              <a:rPr lang="zh-CN" altLang="en-US" dirty="0"/>
              <a:t>路径权值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Path Costs/Weights</a:t>
            </a:r>
          </a:p>
          <a:p>
            <a:pPr lvl="1" eaLnBrk="1" hangingPunct="1"/>
            <a:r>
              <a:rPr lang="zh-CN" altLang="en-US" dirty="0"/>
              <a:t>构成路径的边上权值之和</a:t>
            </a:r>
          </a:p>
          <a:p>
            <a:pPr lvl="1" eaLnBrk="1" hangingPunct="1"/>
            <a:r>
              <a:rPr lang="zh-CN" altLang="en-US" dirty="0"/>
              <a:t>对于不带权有向图而言，路径权值即路径长度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76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592" y="2132856"/>
            <a:ext cx="6943946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算法实例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195444"/>
            <a:ext cx="5080000" cy="3533912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450812"/>
            <a:ext cx="5080000" cy="30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算法实例</a:t>
            </a:r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注意：</a:t>
            </a:r>
            <a:r>
              <a:rPr lang="en-US" altLang="zh-CN" dirty="0"/>
              <a:t>cost(v</a:t>
            </a:r>
            <a:r>
              <a:rPr lang="en-US" altLang="zh-CN" baseline="-25000" dirty="0"/>
              <a:t>4</a:t>
            </a:r>
            <a:r>
              <a:rPr lang="en-US" altLang="zh-CN" dirty="0"/>
              <a:t>)</a:t>
            </a:r>
            <a:r>
              <a:rPr lang="zh-CN" altLang="en-US" dirty="0"/>
              <a:t>没有被修改是因为</a:t>
            </a:r>
            <a:r>
              <a:rPr lang="en-US" altLang="zh-CN" dirty="0"/>
              <a:t>v4</a:t>
            </a:r>
            <a:r>
              <a:rPr lang="zh-CN" altLang="en-US" dirty="0"/>
              <a:t>已经在</a:t>
            </a:r>
            <a:r>
              <a:rPr lang="en-US" altLang="zh-CN" dirty="0"/>
              <a:t>U</a:t>
            </a:r>
            <a:r>
              <a:rPr lang="zh-CN" altLang="en-US" dirty="0"/>
              <a:t>中了，而</a:t>
            </a:r>
            <a:r>
              <a:rPr lang="en-US" altLang="zh-CN" dirty="0"/>
              <a:t>cost(v</a:t>
            </a:r>
            <a:r>
              <a:rPr lang="en-US" altLang="zh-CN" baseline="-25000" dirty="0"/>
              <a:t>5</a:t>
            </a:r>
            <a:r>
              <a:rPr lang="en-US" altLang="zh-CN" dirty="0"/>
              <a:t>)</a:t>
            </a:r>
            <a:r>
              <a:rPr lang="zh-CN" altLang="en-US" dirty="0"/>
              <a:t>也没有被修改，则是因为新的计算值并没有比原来更大</a:t>
            </a:r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150202"/>
            <a:ext cx="5080000" cy="36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算法实例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109281"/>
            <a:ext cx="5080000" cy="3706237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170662"/>
            <a:ext cx="5080000" cy="35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Dijkstra</a:t>
            </a:r>
            <a:r>
              <a:rPr lang="zh-CN" altLang="en-US" dirty="0"/>
              <a:t>算法实例</a:t>
            </a:r>
            <a:endParaRPr lang="en-US" altLang="zh-CN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173585"/>
            <a:ext cx="5080000" cy="3577629"/>
          </a:xfrm>
          <a:prstGeom prst="rect">
            <a:avLst/>
          </a:prstGeom>
        </p:spPr>
      </p:pic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176508"/>
            <a:ext cx="5080000" cy="35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9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42627"/>
            <a:ext cx="10363200" cy="40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76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8067" y="1905000"/>
            <a:ext cx="98822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5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895855"/>
            <a:ext cx="9911456" cy="41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3596" y="1905000"/>
            <a:ext cx="99912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94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4" y="1685475"/>
            <a:ext cx="9335392" cy="4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最短路径问题及相关概念</a:t>
            </a:r>
            <a:endParaRPr lang="en-US" altLang="zh-CN" dirty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127448" y="1700808"/>
            <a:ext cx="6778600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单源最短路径问题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single-source shortest path</a:t>
            </a:r>
          </a:p>
          <a:p>
            <a:pPr lvl="1" eaLnBrk="1" hangingPunct="1"/>
            <a:r>
              <a:rPr lang="zh-CN" altLang="en-US" dirty="0"/>
              <a:t>有向图中任一顶点</a:t>
            </a:r>
            <a:r>
              <a:rPr lang="en-US" altLang="zh-CN" dirty="0"/>
              <a:t>s</a:t>
            </a:r>
            <a:r>
              <a:rPr lang="zh-CN" altLang="en-US" dirty="0"/>
              <a:t>到其他所有顶点路径权值最小的路径</a:t>
            </a:r>
          </a:p>
          <a:p>
            <a:pPr lvl="1" eaLnBrk="1" hangingPunct="1"/>
            <a:r>
              <a:rPr lang="zh-CN" altLang="en-US" dirty="0"/>
              <a:t>不带权图：宽度优先遍历算法</a:t>
            </a:r>
          </a:p>
          <a:p>
            <a:pPr lvl="1" eaLnBrk="1" hangingPunct="1"/>
            <a:r>
              <a:rPr lang="zh-CN" altLang="en-US" dirty="0"/>
              <a:t>带权图：</a:t>
            </a:r>
            <a:r>
              <a:rPr lang="en-US" altLang="zh-CN" dirty="0" err="1"/>
              <a:t>Dijkstra</a:t>
            </a:r>
            <a:r>
              <a:rPr lang="zh-CN" altLang="en-US" dirty="0"/>
              <a:t>算法</a:t>
            </a:r>
          </a:p>
          <a:p>
            <a:pPr eaLnBrk="1" hangingPunct="1"/>
            <a:r>
              <a:rPr lang="zh-CN" altLang="en-US" dirty="0"/>
              <a:t>每对顶点间最短路径问题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all-pairs shortest paths</a:t>
            </a:r>
          </a:p>
          <a:p>
            <a:pPr lvl="1" eaLnBrk="1" hangingPunct="1"/>
            <a:r>
              <a:rPr lang="zh-CN" altLang="en-US" dirty="0"/>
              <a:t>有向图中任意两顶点间路径权值最小的路径</a:t>
            </a:r>
          </a:p>
          <a:p>
            <a:pPr lvl="1" eaLnBrk="1" hangingPunct="1"/>
            <a:r>
              <a:rPr lang="en-US" altLang="zh-CN" dirty="0"/>
              <a:t>n(n-1)/2</a:t>
            </a:r>
            <a:r>
              <a:rPr lang="zh-CN" altLang="en-US" dirty="0"/>
              <a:t>次</a:t>
            </a:r>
            <a:r>
              <a:rPr lang="en-US" altLang="zh-CN" dirty="0" err="1"/>
              <a:t>Dijkstra</a:t>
            </a:r>
            <a:r>
              <a:rPr lang="zh-CN" altLang="en-US" dirty="0"/>
              <a:t>算法：稀疏网的较好选择</a:t>
            </a:r>
          </a:p>
          <a:p>
            <a:pPr lvl="1" eaLnBrk="1" hangingPunct="1"/>
            <a:r>
              <a:rPr lang="en-US" altLang="zh-CN" dirty="0"/>
              <a:t>Floyd</a:t>
            </a:r>
            <a:r>
              <a:rPr lang="zh-CN" altLang="en-US" dirty="0"/>
              <a:t>算法：稠密网的较好选择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8112224" y="1700808"/>
            <a:ext cx="3368576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需要考虑的因素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带权 </a:t>
            </a:r>
            <a:r>
              <a:rPr lang="en-US" altLang="zh-CN" dirty="0"/>
              <a:t>vs. </a:t>
            </a:r>
            <a:r>
              <a:rPr lang="zh-CN" altLang="en-US" dirty="0"/>
              <a:t>不带权</a:t>
            </a:r>
          </a:p>
          <a:p>
            <a:pPr lvl="1" eaLnBrk="1" hangingPunct="1"/>
            <a:r>
              <a:rPr lang="zh-CN" altLang="en-US" dirty="0"/>
              <a:t>有回路 </a:t>
            </a:r>
            <a:r>
              <a:rPr lang="en-US" altLang="zh-CN" dirty="0"/>
              <a:t>vs. </a:t>
            </a:r>
            <a:r>
              <a:rPr lang="zh-CN" altLang="en-US" dirty="0"/>
              <a:t>无回路</a:t>
            </a:r>
          </a:p>
          <a:p>
            <a:pPr lvl="1" eaLnBrk="1" hangingPunct="1"/>
            <a:r>
              <a:rPr lang="zh-CN" altLang="en-US" dirty="0"/>
              <a:t>权仅为正值 </a:t>
            </a:r>
            <a:r>
              <a:rPr lang="en-US" altLang="zh-CN" dirty="0"/>
              <a:t>vs. </a:t>
            </a:r>
            <a:r>
              <a:rPr lang="zh-CN" altLang="en-US" dirty="0"/>
              <a:t>权为任意值</a:t>
            </a:r>
          </a:p>
          <a:p>
            <a:pPr lvl="1" eaLnBrk="1" hangingPunct="1"/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896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4060" y="1700808"/>
            <a:ext cx="9250280" cy="45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89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6825" y="1700808"/>
            <a:ext cx="9284750" cy="45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23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7231" y="1905000"/>
            <a:ext cx="9663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3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8591" y="1905000"/>
            <a:ext cx="98612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2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5197" y="1905000"/>
            <a:ext cx="99080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7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6721" y="1556792"/>
            <a:ext cx="986495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0070" y="1556792"/>
            <a:ext cx="977826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40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629" y="1905000"/>
            <a:ext cx="9564988" cy="41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71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6877" y="1905000"/>
            <a:ext cx="952464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81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5969" y="1905000"/>
            <a:ext cx="98664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0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最短路径问题及相关概念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9331" y="1556792"/>
            <a:ext cx="1027973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12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3756" y="1628800"/>
            <a:ext cx="9190888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3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6" y="1658213"/>
            <a:ext cx="9335392" cy="46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727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6452" y="1628800"/>
            <a:ext cx="9665496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29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7" y="1904999"/>
            <a:ext cx="10133668" cy="41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7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5774" y="1905000"/>
            <a:ext cx="99468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50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6498" y="1905000"/>
            <a:ext cx="982540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78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算法数组求值过程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3056" y="1628800"/>
            <a:ext cx="9492288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2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算法数组的使用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6531" y="1628800"/>
            <a:ext cx="9825338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9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Dijkstra</a:t>
            </a:r>
            <a:r>
              <a:rPr lang="zh-CN" altLang="en-US" dirty="0"/>
              <a:t>算法的时间复杂度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536519"/>
            <a:ext cx="9911456" cy="48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9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Prim</a:t>
            </a:r>
            <a:r>
              <a:rPr lang="zh-CN" altLang="en-US" dirty="0"/>
              <a:t>算法实现思路的对比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1532" y="1447800"/>
            <a:ext cx="923533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不带权图的单源最短路径问题</a:t>
            </a:r>
            <a:endParaRPr lang="en-US" altLang="zh-CN" dirty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本质：按广度优先算法（</a:t>
            </a:r>
            <a:r>
              <a:rPr lang="en-US" altLang="zh-CN" dirty="0"/>
              <a:t>BFS</a:t>
            </a:r>
            <a:r>
              <a:rPr lang="zh-CN" altLang="en-US" dirty="0"/>
              <a:t>）遍历所有节点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关心的主要是路径长度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可以用一个队列来实现遍历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算法时间为</a:t>
            </a:r>
            <a:r>
              <a:rPr lang="en-US" altLang="zh-CN" dirty="0"/>
              <a:t>O(|E|+|V|)</a:t>
            </a:r>
          </a:p>
        </p:txBody>
      </p:sp>
    </p:spTree>
    <p:extLst>
      <p:ext uri="{BB962C8B-B14F-4D97-AF65-F5344CB8AC3E}">
        <p14:creationId xmlns:p14="http://schemas.microsoft.com/office/powerpoint/2010/main" val="4636146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 err="1"/>
              <a:t>Dijkstra</a:t>
            </a:r>
            <a:r>
              <a:rPr lang="zh-CN" altLang="en-US" dirty="0"/>
              <a:t>算法求下图的最小路径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91" y="2348880"/>
            <a:ext cx="4242018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78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6" t="3442" r="-126" b="-3442"/>
          <a:stretch/>
        </p:blipFill>
        <p:spPr>
          <a:xfrm>
            <a:off x="847998" y="2420889"/>
            <a:ext cx="10902404" cy="308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2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反例：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4544" y="1556793"/>
            <a:ext cx="5442912" cy="37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8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4966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Robert W</a:t>
            </a:r>
            <a:r>
              <a:rPr lang="zh-CN" altLang="en-US" dirty="0"/>
              <a:t>．</a:t>
            </a:r>
            <a:r>
              <a:rPr lang="en-US" altLang="zh-CN" dirty="0"/>
              <a:t>Floyd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540" y="1447800"/>
            <a:ext cx="105613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5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9066" y="1735871"/>
            <a:ext cx="10700268" cy="44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210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68769"/>
            <a:ext cx="10363200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1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790" y="1426096"/>
            <a:ext cx="1095085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43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96" y="1484784"/>
            <a:ext cx="10643808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83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6862" y="1484784"/>
            <a:ext cx="1058467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3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不带权图的单源最短路径问题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750060"/>
            <a:ext cx="5080000" cy="242468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413407"/>
            <a:ext cx="5080000" cy="30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42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506290"/>
            <a:ext cx="10487520" cy="49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155" y="1628800"/>
            <a:ext cx="10688090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00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651310"/>
            <a:ext cx="10487520" cy="46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6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355" y="1484784"/>
            <a:ext cx="10377690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440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</a:rPr>
              <a:t>Floyd</a:t>
            </a:r>
            <a:r>
              <a:rPr lang="zh-CN" altLang="en-US" b="1" dirty="0">
                <a:solidFill>
                  <a:srgbClr val="FF0066"/>
                </a:solidFill>
              </a:rPr>
              <a:t>算法核心代码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200" y="1447800"/>
            <a:ext cx="10296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42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09961"/>
            <a:ext cx="10363200" cy="33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2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046" y="1642120"/>
            <a:ext cx="1084358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44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230" y="1556792"/>
            <a:ext cx="1060594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83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593" y="1642120"/>
            <a:ext cx="1049121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61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634" y="1556792"/>
            <a:ext cx="1093700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5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不带权图的单源最短路径问题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575543"/>
            <a:ext cx="5080000" cy="2773714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345528"/>
            <a:ext cx="5080000" cy="32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9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597838"/>
            <a:ext cx="10775552" cy="47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2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778" y="1642120"/>
            <a:ext cx="1052983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51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628800"/>
            <a:ext cx="1025543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632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619632"/>
            <a:ext cx="10199488" cy="4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760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2017" y="1556792"/>
            <a:ext cx="1031436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137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590536"/>
            <a:ext cx="10487520" cy="47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992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3087" y="1556792"/>
            <a:ext cx="1039222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2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752" y="1581384"/>
            <a:ext cx="10382896" cy="47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542" y="1556792"/>
            <a:ext cx="1043531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684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Floyd</a:t>
            </a:r>
            <a:r>
              <a:rPr lang="zh-CN" altLang="en-US" dirty="0"/>
              <a:t>算法示例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261" y="1628800"/>
            <a:ext cx="11127878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5717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45480</TotalTime>
  <Words>1319</Words>
  <Application>Microsoft Office PowerPoint</Application>
  <PresentationFormat>宽屏</PresentationFormat>
  <Paragraphs>212</Paragraphs>
  <Slides>105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4" baseType="lpstr">
      <vt:lpstr>华文行楷</vt:lpstr>
      <vt:lpstr>宋体</vt:lpstr>
      <vt:lpstr>Arial</vt:lpstr>
      <vt:lpstr>Courier New</vt:lpstr>
      <vt:lpstr>Symbol</vt:lpstr>
      <vt:lpstr>Tahoma</vt:lpstr>
      <vt:lpstr>Times New Roman</vt:lpstr>
      <vt:lpstr>Wingdings</vt:lpstr>
      <vt:lpstr>Blueprint</vt:lpstr>
      <vt:lpstr>Data Structure</vt:lpstr>
      <vt:lpstr>Lecture 5</vt:lpstr>
      <vt:lpstr>Part I</vt:lpstr>
      <vt:lpstr>最短路径问题及相关概念</vt:lpstr>
      <vt:lpstr>最短路径问题及相关概念</vt:lpstr>
      <vt:lpstr>最短路径问题及相关概念</vt:lpstr>
      <vt:lpstr>不带权图的单源最短路径问题</vt:lpstr>
      <vt:lpstr>不带权图的单源最短路径问题</vt:lpstr>
      <vt:lpstr>不带权图的单源最短路径问题</vt:lpstr>
      <vt:lpstr>不带权图的单源最短路径问题</vt:lpstr>
      <vt:lpstr>不带权图的单源最短路径问题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不带权图的单源最短路径算法实现</vt:lpstr>
      <vt:lpstr>小结</vt:lpstr>
      <vt:lpstr>Part II</vt:lpstr>
      <vt:lpstr>带权图的单源最短路径问题</vt:lpstr>
      <vt:lpstr>Edsger Wybe Dijkstra</vt:lpstr>
      <vt:lpstr>Dijkstra算法</vt:lpstr>
      <vt:lpstr>Dijkstra算法</vt:lpstr>
      <vt:lpstr>Dijkstra算法</vt:lpstr>
      <vt:lpstr>Dijkstra算法实例</vt:lpstr>
      <vt:lpstr>Dijkstra算法实例</vt:lpstr>
      <vt:lpstr>Dijkstra算法实例</vt:lpstr>
      <vt:lpstr>Dijkstra算法实例</vt:lpstr>
      <vt:lpstr>Dijkstra算法实例</vt:lpstr>
      <vt:lpstr>Dijkstra算法实例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Dijkstra算法数组求值过程</vt:lpstr>
      <vt:lpstr>Dijkstra算法数组的使用</vt:lpstr>
      <vt:lpstr>Dijkstra算法的时间复杂度</vt:lpstr>
      <vt:lpstr>与Prim算法实现思路的对比</vt:lpstr>
      <vt:lpstr>习题</vt:lpstr>
      <vt:lpstr>拓展</vt:lpstr>
      <vt:lpstr>拓展</vt:lpstr>
      <vt:lpstr>Part III</vt:lpstr>
      <vt:lpstr>Robert W．Floyd</vt:lpstr>
      <vt:lpstr>Floyd算法</vt:lpstr>
      <vt:lpstr>Floyd算法</vt:lpstr>
      <vt:lpstr>Floyd算法</vt:lpstr>
      <vt:lpstr>Floyd算法</vt:lpstr>
      <vt:lpstr>Floyd算法</vt:lpstr>
      <vt:lpstr>Floyd算法</vt:lpstr>
      <vt:lpstr>Floyd算法</vt:lpstr>
      <vt:lpstr>Floyd算法</vt:lpstr>
      <vt:lpstr>Floyd算法</vt:lpstr>
      <vt:lpstr>Floyd算法核心代码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Floyd算法示例</vt:lpstr>
      <vt:lpstr>用于带负值权图的Floyd算法</vt:lpstr>
      <vt:lpstr>Floyd算法的局限性</vt:lpstr>
      <vt:lpstr>小结</vt:lpstr>
      <vt:lpstr>习题</vt:lpstr>
      <vt:lpstr>习题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1783</cp:revision>
  <dcterms:created xsi:type="dcterms:W3CDTF">2002-06-03T10:03:09Z</dcterms:created>
  <dcterms:modified xsi:type="dcterms:W3CDTF">2025-12-30T05:31:53Z</dcterms:modified>
</cp:coreProperties>
</file>